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62" r:id="rId3"/>
    <p:sldId id="264" r:id="rId4"/>
    <p:sldId id="265" r:id="rId5"/>
    <p:sldId id="287" r:id="rId6"/>
    <p:sldId id="326" r:id="rId7"/>
    <p:sldId id="300" r:id="rId8"/>
    <p:sldId id="298" r:id="rId9"/>
    <p:sldId id="301" r:id="rId10"/>
    <p:sldId id="302" r:id="rId11"/>
    <p:sldId id="303" r:id="rId12"/>
    <p:sldId id="32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2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4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0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2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15A8-3F4C-4459-A5EB-2E1FC8BEA5BD}" type="datetimeFigureOut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58AED-0B80-40CA-97CC-5C50C3F7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3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kilas Tentang Universitas Persada Indonesia Y.A.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0" y="6096000"/>
            <a:ext cx="9164411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anchor="ctr"/>
          <a:lstStyle/>
          <a:p>
            <a:pPr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                                                                                                                 </a:t>
            </a:r>
            <a:r>
              <a:rPr lang="en-US" sz="2400" dirty="0" err="1">
                <a:latin typeface="Andalus" pitchFamily="18" charset="-78"/>
                <a:cs typeface="Andalus" pitchFamily="18" charset="-78"/>
              </a:rPr>
              <a:t>Pertemuan</a:t>
            </a:r>
            <a:r>
              <a:rPr lang="id-ID" sz="2400" dirty="0">
                <a:latin typeface="Andalus" pitchFamily="18" charset="-78"/>
                <a:cs typeface="Andalus" pitchFamily="18" charset="-78"/>
              </a:rPr>
              <a:t> 7</a:t>
            </a:r>
            <a:r>
              <a:rPr lang="en-US" sz="2400" dirty="0">
                <a:latin typeface="Andalus" pitchFamily="18" charset="-78"/>
                <a:cs typeface="Andalus" pitchFamily="18" charset="-78"/>
              </a:rPr>
              <a:t>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0"/>
            <a:ext cx="1094241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218974" y="6136049"/>
            <a:ext cx="4572000" cy="64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itchFamily="34" charset="0"/>
                <a:ea typeface="MS PGothic" pitchFamily="34" charset="-128"/>
              </a:rPr>
              <a:t>FAKULTAS TEKNIK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itchFamily="34" charset="0"/>
                <a:ea typeface="MS PGothic" pitchFamily="34" charset="-128"/>
              </a:rPr>
              <a:t>UPI - YAI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953634" y="3225512"/>
            <a:ext cx="7630205" cy="58477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id-ID" sz="3200" b="1" dirty="0" err="1">
                <a:latin typeface="Aharoni" pitchFamily="2" charset="-79"/>
                <a:cs typeface="Aharoni" pitchFamily="2" charset="-79"/>
              </a:rPr>
              <a:t>Logic</a:t>
            </a:r>
            <a:r>
              <a:rPr lang="id-ID" sz="3200" b="1" dirty="0">
                <a:latin typeface="Aharoni" pitchFamily="2" charset="-79"/>
                <a:cs typeface="Aharoni" pitchFamily="2" charset="-79"/>
              </a:rPr>
              <a:t> Model </a:t>
            </a:r>
            <a:endParaRPr lang="en-US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686028" y="1619250"/>
            <a:ext cx="7897812" cy="7694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4400" b="1" dirty="0" err="1"/>
              <a:t>Pemodelan</a:t>
            </a:r>
            <a:r>
              <a:rPr lang="en-US" sz="4400" b="1" dirty="0"/>
              <a:t> </a:t>
            </a:r>
            <a:r>
              <a:rPr lang="en-US" sz="4400" b="1" dirty="0" err="1"/>
              <a:t>Sistem</a:t>
            </a:r>
            <a:r>
              <a:rPr lang="en-US" altLang="en-US" sz="4200" b="1" dirty="0">
                <a:latin typeface="Constantia" pitchFamily="18" charset="0"/>
              </a:rPr>
              <a:t> 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2231571" y="5008203"/>
            <a:ext cx="5267099" cy="46166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4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4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itchFamily="34" charset="0"/>
                <a:ea typeface="MS PGothic" pitchFamily="34" charset="-128"/>
              </a:rPr>
              <a:t>By  : Ir. U. Yudo Asmoro, Msi.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3803" y="0"/>
            <a:ext cx="6481536" cy="1078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en-US" sz="3200" b="1" dirty="0"/>
              <a:t>TEKNIK INDUSTRI </a:t>
            </a:r>
          </a:p>
          <a:p>
            <a:pPr algn="ctr">
              <a:defRPr/>
            </a:pPr>
            <a:r>
              <a:rPr lang="en-US" sz="3200" b="1" dirty="0"/>
              <a:t>FAKULTAS TEKNIK  UPI YAI.</a:t>
            </a:r>
          </a:p>
        </p:txBody>
      </p:sp>
    </p:spTree>
    <p:extLst>
      <p:ext uri="{BB962C8B-B14F-4D97-AF65-F5344CB8AC3E}">
        <p14:creationId xmlns:p14="http://schemas.microsoft.com/office/powerpoint/2010/main" val="263512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8CFA86D7-8F09-54B1-B717-17A2B48FF87C}"/>
              </a:ext>
            </a:extLst>
          </p:cNvPr>
          <p:cNvSpPr txBox="1"/>
          <p:nvPr/>
        </p:nvSpPr>
        <p:spPr>
          <a:xfrm>
            <a:off x="1752600" y="1835894"/>
            <a:ext cx="58882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800" b="1" dirty="0"/>
              <a:t>Kasus </a:t>
            </a:r>
          </a:p>
          <a:p>
            <a:pPr algn="ctr"/>
            <a:r>
              <a:rPr lang="id-ID" sz="4800" b="1" dirty="0"/>
              <a:t>Divisi Minyak Pelumas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76344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gic Model as Sequence Interaction&#10;11&#10;InputInput ProcessProcess OutputOutput OutcomesOutcomes&#10;SS&#10;ii&#10;tt&#10;uu&#10;aa&#10;tt&#10;ii&#10;oo&#10;nn&#10;PP&#10;rr&#10;ii&#10;oo&#10;rr&#10;ii&#10;tt&#10;ii&#10;ee&#10;ss&#10;AssumptionsAssumptions External FactorsExternal Factors&#10;Permintaan&#10;Konsumen&#10;Batas&#10;big/small&#10;Ukuran&#10;pengadaan&#10;Pemenuhan&#10;dgn produksi&#10;Biaya&#10;Produksi&#10;Pemenuhan&#10;dgn stok&#10;Biaya&#10;Persediaan&#10;Total Biaya&#10;Operasional&#10;Beban&#10;Produksi&#10;Level&#10;Stok&#10;Turnover&#10;Ratio&#10;Pengendalian&#10;Operasional&#10;Perubahan&#10;Biaya&#10;Kesalahan&#10;anggaranTingkat&#10;Pelayanan&#10; ">
            <a:extLst>
              <a:ext uri="{FF2B5EF4-FFF2-40B4-BE49-F238E27FC236}">
                <a16:creationId xmlns:a16="http://schemas.microsoft.com/office/drawing/2014/main" id="{86466523-31DA-E073-A1AD-28F8E780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9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D4A1F71-FC59-FC4F-EFE1-9C483B64992C}"/>
              </a:ext>
            </a:extLst>
          </p:cNvPr>
          <p:cNvSpPr/>
          <p:nvPr/>
        </p:nvSpPr>
        <p:spPr>
          <a:xfrm>
            <a:off x="1447800" y="533400"/>
            <a:ext cx="6481536" cy="1078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6" tIns="45713" rIns="91426" bIns="45713">
            <a:spAutoFit/>
          </a:bodyPr>
          <a:lstStyle/>
          <a:p>
            <a:pPr algn="ctr">
              <a:defRPr/>
            </a:pPr>
            <a:r>
              <a:rPr lang="en-US" sz="3200" b="1" dirty="0"/>
              <a:t>TEKNIK INDUSTRI </a:t>
            </a:r>
          </a:p>
          <a:p>
            <a:pPr algn="ctr">
              <a:defRPr/>
            </a:pPr>
            <a:r>
              <a:rPr lang="en-US" sz="3200" b="1" dirty="0"/>
              <a:t>FAKULTAS TEKNIK  UPI YAI.</a:t>
            </a:r>
          </a:p>
        </p:txBody>
      </p:sp>
      <p:pic>
        <p:nvPicPr>
          <p:cNvPr id="4" name="Gambar 3" descr="Foto siku melewati lampu mobil di kurva.">
            <a:extLst>
              <a:ext uri="{FF2B5EF4-FFF2-40B4-BE49-F238E27FC236}">
                <a16:creationId xmlns:a16="http://schemas.microsoft.com/office/drawing/2014/main" id="{D08253B2-BCB8-D8F3-C4FC-C194BEB05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573972"/>
          </a:xfrm>
          <a:prstGeom prst="rect">
            <a:avLst/>
          </a:prstGeom>
        </p:spPr>
      </p:pic>
      <p:sp>
        <p:nvSpPr>
          <p:cNvPr id="3" name="Kotak Teks 2">
            <a:extLst>
              <a:ext uri="{FF2B5EF4-FFF2-40B4-BE49-F238E27FC236}">
                <a16:creationId xmlns:a16="http://schemas.microsoft.com/office/drawing/2014/main" id="{E3E9F5C6-6A14-A1BD-4F79-5C8F93373AF0}"/>
              </a:ext>
            </a:extLst>
          </p:cNvPr>
          <p:cNvSpPr txBox="1"/>
          <p:nvPr/>
        </p:nvSpPr>
        <p:spPr>
          <a:xfrm>
            <a:off x="4038600" y="3399692"/>
            <a:ext cx="1502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>
                <a:highlight>
                  <a:srgbClr val="FFFF00"/>
                </a:highlight>
              </a:rPr>
              <a:t>STOP</a:t>
            </a:r>
            <a:endParaRPr lang="en-ID" sz="4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037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9706ED61-B6B1-88A9-BC2F-7573985B8DE3}"/>
              </a:ext>
            </a:extLst>
          </p:cNvPr>
          <p:cNvSpPr txBox="1"/>
          <p:nvPr/>
        </p:nvSpPr>
        <p:spPr>
          <a:xfrm>
            <a:off x="2667000" y="393412"/>
            <a:ext cx="2670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/>
              <a:t>LOGIC MODEL </a:t>
            </a:r>
            <a:endParaRPr lang="en-ID" sz="3200" b="1" dirty="0"/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DF532A27-8382-4137-31AA-04522B5A82D0}"/>
              </a:ext>
            </a:extLst>
          </p:cNvPr>
          <p:cNvSpPr txBox="1"/>
          <p:nvPr/>
        </p:nvSpPr>
        <p:spPr>
          <a:xfrm>
            <a:off x="762000" y="1228397"/>
            <a:ext cx="7302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Logic</a:t>
            </a:r>
            <a:r>
              <a:rPr lang="id-ID" sz="2800" dirty="0"/>
              <a:t> Model merupakan representasi grafis sederhana dari suatu sistem menunjukkan relasi logis suatu proses transformasi dari </a:t>
            </a:r>
            <a:r>
              <a:rPr lang="id-ID" sz="2800" dirty="0" err="1"/>
              <a:t>input</a:t>
            </a:r>
            <a:r>
              <a:rPr lang="id-ID" sz="2800" dirty="0"/>
              <a:t> menjadi </a:t>
            </a:r>
            <a:r>
              <a:rPr lang="id-ID" sz="2800" dirty="0" err="1"/>
              <a:t>output</a:t>
            </a:r>
            <a:r>
              <a:rPr lang="id-ID" sz="2800" dirty="0"/>
              <a:t> untuk mewujudkan keluaran (</a:t>
            </a:r>
            <a:r>
              <a:rPr lang="id-ID" sz="2800" dirty="0" err="1"/>
              <a:t>outcome</a:t>
            </a:r>
            <a:r>
              <a:rPr lang="id-ID" sz="2800" dirty="0"/>
              <a:t>/</a:t>
            </a:r>
            <a:r>
              <a:rPr lang="id-ID" sz="2800" dirty="0" err="1"/>
              <a:t>result</a:t>
            </a:r>
            <a:r>
              <a:rPr lang="id-ID" sz="2800" dirty="0"/>
              <a:t>) sesuatu tujuan.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Logic</a:t>
            </a:r>
            <a:r>
              <a:rPr lang="id-ID" sz="2800" dirty="0"/>
              <a:t> Model pertama kali diperkenalkan  Joseph S. </a:t>
            </a:r>
            <a:r>
              <a:rPr lang="id-ID" sz="2800" dirty="0" err="1"/>
              <a:t>Wholey</a:t>
            </a:r>
            <a:r>
              <a:rPr lang="id-ID" sz="2800" dirty="0"/>
              <a:t> : pada tahun 1979 dalam tulisannya “</a:t>
            </a:r>
            <a:r>
              <a:rPr lang="id-ID" sz="2800" dirty="0" err="1"/>
              <a:t>Evaluation</a:t>
            </a:r>
            <a:r>
              <a:rPr lang="id-ID" sz="2800" dirty="0"/>
              <a:t> : </a:t>
            </a:r>
            <a:r>
              <a:rPr lang="id-ID" sz="2800" dirty="0" err="1"/>
              <a:t>Promise</a:t>
            </a:r>
            <a:r>
              <a:rPr lang="id-ID" sz="2800" dirty="0"/>
              <a:t> </a:t>
            </a:r>
            <a:r>
              <a:rPr lang="id-ID" sz="2800" dirty="0" err="1"/>
              <a:t>and</a:t>
            </a:r>
            <a:r>
              <a:rPr lang="id-ID" sz="2800" dirty="0"/>
              <a:t> Performance”</a:t>
            </a:r>
          </a:p>
        </p:txBody>
      </p:sp>
    </p:spTree>
    <p:extLst>
      <p:ext uri="{BB962C8B-B14F-4D97-AF65-F5344CB8AC3E}">
        <p14:creationId xmlns:p14="http://schemas.microsoft.com/office/powerpoint/2010/main" val="109092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30E650EF-9F88-0052-FB59-09FA888FE1D4}"/>
              </a:ext>
            </a:extLst>
          </p:cNvPr>
          <p:cNvSpPr txBox="1"/>
          <p:nvPr/>
        </p:nvSpPr>
        <p:spPr>
          <a:xfrm>
            <a:off x="615939" y="654308"/>
            <a:ext cx="73025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/>
              <a:t>Format dan struktur </a:t>
            </a:r>
            <a:r>
              <a:rPr lang="id-ID" sz="2800" dirty="0" err="1"/>
              <a:t>Logic</a:t>
            </a:r>
            <a:r>
              <a:rPr lang="id-ID" sz="2800" dirty="0"/>
              <a:t> Model tidak baku, tergantung pada :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id-ID" sz="2800" dirty="0"/>
              <a:t>tujuan mempelajari sistem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id-ID" sz="2800" dirty="0"/>
              <a:t>penggunaannya (perencanaan , perancangan, pengendalian, evaluasi)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id-ID" sz="2800" dirty="0"/>
              <a:t>orang yang mempergunakan 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id-ID" sz="2800" dirty="0"/>
              <a:t>Konteks sistem</a:t>
            </a: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id-ID" sz="2800" dirty="0"/>
              <a:t>Ketersediaan sumber daya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Logic</a:t>
            </a:r>
            <a:r>
              <a:rPr lang="id-ID" sz="2800" dirty="0"/>
              <a:t> Model harus dapat menyampaikan dengan makna yang penuh (padat) dan dapat dipahami pertama kali (jelas)</a:t>
            </a:r>
          </a:p>
        </p:txBody>
      </p:sp>
    </p:spTree>
    <p:extLst>
      <p:ext uri="{BB962C8B-B14F-4D97-AF65-F5344CB8AC3E}">
        <p14:creationId xmlns:p14="http://schemas.microsoft.com/office/powerpoint/2010/main" val="84129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B35D05E2-EDF4-BE25-5BFE-247EE6DC5D74}"/>
              </a:ext>
            </a:extLst>
          </p:cNvPr>
          <p:cNvSpPr txBox="1"/>
          <p:nvPr/>
        </p:nvSpPr>
        <p:spPr>
          <a:xfrm>
            <a:off x="381000" y="1085195"/>
            <a:ext cx="73025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Logic</a:t>
            </a:r>
            <a:r>
              <a:rPr lang="id-ID" sz="2800" dirty="0"/>
              <a:t> Model dapat dipergunakan untuk memberikan kejelasan apa yang akan dilakukan (perencanaan) dan apa yang akan dimonitor (evaluasi)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Logic</a:t>
            </a:r>
            <a:r>
              <a:rPr lang="id-ID" sz="2800" dirty="0"/>
              <a:t> Model dapat menjadi alat manajemen program dan alat komunikasi karena mampu menunjukkan relasi dari </a:t>
            </a:r>
            <a:r>
              <a:rPr lang="id-ID" sz="2800" dirty="0" err="1"/>
              <a:t>output</a:t>
            </a:r>
            <a:r>
              <a:rPr lang="id-ID" sz="2800" dirty="0"/>
              <a:t> yang akan dihasilkan dan </a:t>
            </a:r>
            <a:r>
              <a:rPr lang="id-ID" sz="2800" dirty="0" err="1"/>
              <a:t>outcome</a:t>
            </a:r>
            <a:r>
              <a:rPr lang="id-ID" sz="2800" dirty="0"/>
              <a:t> yang diinginkan menjadi </a:t>
            </a:r>
            <a:r>
              <a:rPr lang="id-ID" sz="2800" dirty="0" err="1"/>
              <a:t>input</a:t>
            </a:r>
            <a:r>
              <a:rPr lang="id-ID" sz="2800" dirty="0"/>
              <a:t> yang diperlukan dan </a:t>
            </a:r>
            <a:r>
              <a:rPr lang="id-ID" sz="2800" dirty="0" err="1"/>
              <a:t>prosess</a:t>
            </a:r>
            <a:r>
              <a:rPr lang="id-ID" sz="2800" dirty="0"/>
              <a:t> yang akan dilaksanakan.</a:t>
            </a:r>
          </a:p>
        </p:txBody>
      </p:sp>
    </p:spTree>
    <p:extLst>
      <p:ext uri="{BB962C8B-B14F-4D97-AF65-F5344CB8AC3E}">
        <p14:creationId xmlns:p14="http://schemas.microsoft.com/office/powerpoint/2010/main" val="45972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8F5D5AD0-F203-3315-7CC1-5C3CB0681A26}"/>
              </a:ext>
            </a:extLst>
          </p:cNvPr>
          <p:cNvSpPr txBox="1"/>
          <p:nvPr/>
        </p:nvSpPr>
        <p:spPr>
          <a:xfrm>
            <a:off x="609600" y="627995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/>
              <a:t>Terdapat beberapa komponen dalam </a:t>
            </a:r>
            <a:r>
              <a:rPr lang="id-ID" sz="2800" dirty="0" err="1"/>
              <a:t>Logic</a:t>
            </a:r>
            <a:r>
              <a:rPr lang="id-ID" sz="2800" dirty="0"/>
              <a:t> Model, yaitu :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Input</a:t>
            </a:r>
            <a:r>
              <a:rPr lang="id-ID" sz="2800" dirty="0"/>
              <a:t>, yaitu komponen yang diperlukan sistem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Process</a:t>
            </a:r>
            <a:r>
              <a:rPr lang="id-ID" sz="2800" dirty="0"/>
              <a:t>, yaitu komponen dalam sistem yang mengubah </a:t>
            </a:r>
            <a:r>
              <a:rPr lang="id-ID" sz="2800" dirty="0" err="1"/>
              <a:t>input</a:t>
            </a:r>
            <a:r>
              <a:rPr lang="id-ID" sz="2800" dirty="0"/>
              <a:t> </a:t>
            </a:r>
            <a:r>
              <a:rPr lang="id-ID" sz="2800" dirty="0" err="1"/>
              <a:t>manjadi</a:t>
            </a:r>
            <a:r>
              <a:rPr lang="id-ID" sz="2800" dirty="0"/>
              <a:t> </a:t>
            </a:r>
            <a:r>
              <a:rPr lang="id-ID" sz="2800" dirty="0" err="1"/>
              <a:t>output</a:t>
            </a:r>
            <a:endParaRPr lang="id-ID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Output</a:t>
            </a:r>
            <a:r>
              <a:rPr lang="id-ID" sz="2800" dirty="0"/>
              <a:t>, yaitu komponen yang dihasilkan sistem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id-ID" sz="2800" dirty="0" err="1"/>
              <a:t>Outcome</a:t>
            </a:r>
            <a:r>
              <a:rPr lang="id-ID" sz="2800" dirty="0"/>
              <a:t>, yaitu komponen akibat yang dipengaruhi oleh relasi logis </a:t>
            </a:r>
            <a:r>
              <a:rPr lang="id-ID" sz="2800" dirty="0" err="1"/>
              <a:t>input</a:t>
            </a:r>
            <a:r>
              <a:rPr lang="id-ID" sz="2800" dirty="0"/>
              <a:t>, </a:t>
            </a:r>
            <a:r>
              <a:rPr lang="id-ID" sz="2800" dirty="0" err="1"/>
              <a:t>process</a:t>
            </a:r>
            <a:r>
              <a:rPr lang="id-ID" sz="2800" dirty="0"/>
              <a:t>, dan </a:t>
            </a:r>
            <a:r>
              <a:rPr lang="id-ID" sz="2800" dirty="0" err="1"/>
              <a:t>output</a:t>
            </a:r>
            <a:r>
              <a:rPr lang="id-ID" sz="2800" dirty="0"/>
              <a:t>, serta perubahannya.   </a:t>
            </a:r>
          </a:p>
        </p:txBody>
      </p:sp>
    </p:spTree>
    <p:extLst>
      <p:ext uri="{BB962C8B-B14F-4D97-AF65-F5344CB8AC3E}">
        <p14:creationId xmlns:p14="http://schemas.microsoft.com/office/powerpoint/2010/main" val="353700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D07862E9-45AD-B6CA-F9B3-A196D119230E}"/>
              </a:ext>
            </a:extLst>
          </p:cNvPr>
          <p:cNvSpPr txBox="1"/>
          <p:nvPr/>
        </p:nvSpPr>
        <p:spPr>
          <a:xfrm>
            <a:off x="1057664" y="1167825"/>
            <a:ext cx="107593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3200" dirty="0" err="1"/>
              <a:t>Input</a:t>
            </a:r>
            <a:endParaRPr lang="en-ID" sz="3200" dirty="0"/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id="{3B73CD47-10CA-461B-08B4-71BCDCCEEBF0}"/>
              </a:ext>
            </a:extLst>
          </p:cNvPr>
          <p:cNvSpPr txBox="1"/>
          <p:nvPr/>
        </p:nvSpPr>
        <p:spPr>
          <a:xfrm>
            <a:off x="2667000" y="1167825"/>
            <a:ext cx="144603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d-ID" sz="3200" dirty="0" err="1"/>
              <a:t>Process</a:t>
            </a:r>
            <a:endParaRPr lang="en-ID" sz="3200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id="{5AF1338C-BB07-3680-778C-BF75B2990DCF}"/>
              </a:ext>
            </a:extLst>
          </p:cNvPr>
          <p:cNvSpPr txBox="1"/>
          <p:nvPr/>
        </p:nvSpPr>
        <p:spPr>
          <a:xfrm>
            <a:off x="4637690" y="1167825"/>
            <a:ext cx="138211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3200" dirty="0" err="1"/>
              <a:t>Output</a:t>
            </a:r>
            <a:endParaRPr lang="en-ID" sz="3200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id="{1CED51E5-40E3-8515-B3FA-64F6F736F0B4}"/>
              </a:ext>
            </a:extLst>
          </p:cNvPr>
          <p:cNvSpPr txBox="1"/>
          <p:nvPr/>
        </p:nvSpPr>
        <p:spPr>
          <a:xfrm>
            <a:off x="6553200" y="1167825"/>
            <a:ext cx="197804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3200" dirty="0" err="1"/>
              <a:t>Outcomes</a:t>
            </a:r>
            <a:r>
              <a:rPr lang="id-ID" sz="3200" dirty="0"/>
              <a:t> </a:t>
            </a:r>
            <a:endParaRPr lang="en-ID" sz="3200" dirty="0"/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id="{99A37D78-F00F-BA64-6C1B-A04A710DC846}"/>
              </a:ext>
            </a:extLst>
          </p:cNvPr>
          <p:cNvSpPr txBox="1"/>
          <p:nvPr/>
        </p:nvSpPr>
        <p:spPr>
          <a:xfrm>
            <a:off x="762000" y="2036326"/>
            <a:ext cx="1600200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400" dirty="0" err="1"/>
              <a:t>Controled</a:t>
            </a:r>
            <a:r>
              <a:rPr lang="id-ID" sz="1400" dirty="0"/>
              <a:t> </a:t>
            </a:r>
            <a:r>
              <a:rPr lang="id-ID" sz="1400" dirty="0" err="1"/>
              <a:t>Input</a:t>
            </a:r>
            <a:endParaRPr lang="id-ID" sz="1400" dirty="0"/>
          </a:p>
          <a:p>
            <a:r>
              <a:rPr lang="id-ID" sz="1400" dirty="0" err="1"/>
              <a:t>Unconroled</a:t>
            </a:r>
            <a:r>
              <a:rPr lang="id-ID" sz="1400" dirty="0"/>
              <a:t> </a:t>
            </a:r>
            <a:r>
              <a:rPr lang="id-ID" sz="1400" dirty="0" err="1"/>
              <a:t>Input</a:t>
            </a:r>
            <a:endParaRPr lang="id-ID" sz="1400" dirty="0"/>
          </a:p>
          <a:p>
            <a:endParaRPr lang="id-ID" sz="1400" dirty="0"/>
          </a:p>
          <a:p>
            <a:r>
              <a:rPr lang="id-ID" sz="1400" dirty="0"/>
              <a:t>Material,</a:t>
            </a:r>
          </a:p>
          <a:p>
            <a:r>
              <a:rPr lang="id-ID" sz="1400" dirty="0"/>
              <a:t>Resources,</a:t>
            </a:r>
          </a:p>
          <a:p>
            <a:r>
              <a:rPr lang="id-ID" sz="1400" dirty="0" err="1"/>
              <a:t>Controllers</a:t>
            </a:r>
            <a:r>
              <a:rPr lang="id-ID" sz="1400" dirty="0"/>
              <a:t>,</a:t>
            </a:r>
          </a:p>
          <a:p>
            <a:r>
              <a:rPr lang="id-ID" sz="1400" dirty="0" err="1"/>
              <a:t>Utilities</a:t>
            </a:r>
            <a:r>
              <a:rPr lang="id-ID" sz="1400" dirty="0"/>
              <a:t>, </a:t>
            </a:r>
            <a:r>
              <a:rPr lang="id-ID" sz="1400" dirty="0" err="1"/>
              <a:t>Outhers</a:t>
            </a:r>
            <a:endParaRPr lang="id-ID" sz="1400" dirty="0"/>
          </a:p>
          <a:p>
            <a:endParaRPr lang="id-ID" sz="1400" dirty="0"/>
          </a:p>
          <a:p>
            <a:r>
              <a:rPr lang="id-ID" sz="1400" dirty="0"/>
              <a:t>Data, </a:t>
            </a:r>
            <a:r>
              <a:rPr lang="id-ID" sz="1400" dirty="0" err="1"/>
              <a:t>Facts</a:t>
            </a:r>
            <a:endParaRPr lang="id-ID" sz="1400" dirty="0"/>
          </a:p>
          <a:p>
            <a:endParaRPr lang="id-ID" sz="1400" dirty="0"/>
          </a:p>
          <a:p>
            <a:r>
              <a:rPr lang="id-ID" sz="1400" dirty="0" err="1"/>
              <a:t>Noise</a:t>
            </a:r>
            <a:r>
              <a:rPr lang="id-ID" sz="1400" dirty="0"/>
              <a:t>/</a:t>
            </a:r>
            <a:r>
              <a:rPr lang="id-ID" sz="1400" dirty="0" err="1"/>
              <a:t>Disturbance</a:t>
            </a:r>
            <a:endParaRPr lang="id-ID" sz="1400" dirty="0"/>
          </a:p>
          <a:p>
            <a:r>
              <a:rPr lang="id-ID" sz="1400" dirty="0" err="1"/>
              <a:t>Catalyst</a:t>
            </a:r>
            <a:r>
              <a:rPr lang="id-ID" sz="1400" dirty="0"/>
              <a:t>/</a:t>
            </a:r>
            <a:r>
              <a:rPr lang="id-ID" sz="1400" dirty="0" err="1"/>
              <a:t>Support</a:t>
            </a:r>
            <a:endParaRPr lang="id-ID" sz="1400" dirty="0"/>
          </a:p>
          <a:p>
            <a:endParaRPr lang="id-ID" sz="1400" dirty="0"/>
          </a:p>
          <a:p>
            <a:r>
              <a:rPr lang="id-ID" sz="1400" dirty="0" err="1"/>
              <a:t>Rationale</a:t>
            </a:r>
            <a:r>
              <a:rPr lang="id-ID" sz="1400" dirty="0"/>
              <a:t>/</a:t>
            </a:r>
            <a:r>
              <a:rPr lang="id-ID" sz="1400" dirty="0" err="1"/>
              <a:t>Reasons</a:t>
            </a:r>
            <a:endParaRPr lang="id-ID" sz="1400" dirty="0"/>
          </a:p>
          <a:p>
            <a:r>
              <a:rPr lang="id-ID" sz="1400" dirty="0" err="1"/>
              <a:t>Responds</a:t>
            </a:r>
            <a:endParaRPr lang="id-ID" sz="1400" dirty="0"/>
          </a:p>
          <a:p>
            <a:r>
              <a:rPr lang="id-ID" sz="1400" dirty="0"/>
              <a:t>Initiatives</a:t>
            </a:r>
          </a:p>
          <a:p>
            <a:endParaRPr lang="en-ID" sz="1400" dirty="0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B03E1118-2761-5A44-2261-577D7BCCA588}"/>
              </a:ext>
            </a:extLst>
          </p:cNvPr>
          <p:cNvSpPr txBox="1"/>
          <p:nvPr/>
        </p:nvSpPr>
        <p:spPr>
          <a:xfrm>
            <a:off x="2667000" y="2036326"/>
            <a:ext cx="1600200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400" dirty="0" err="1"/>
              <a:t>Activities</a:t>
            </a:r>
            <a:r>
              <a:rPr lang="id-ID" sz="1400" dirty="0"/>
              <a:t> </a:t>
            </a:r>
          </a:p>
          <a:p>
            <a:r>
              <a:rPr lang="id-ID" sz="1400" dirty="0" err="1"/>
              <a:t>Processes</a:t>
            </a:r>
            <a:endParaRPr lang="id-ID" sz="1400" dirty="0"/>
          </a:p>
          <a:p>
            <a:r>
              <a:rPr lang="id-ID" sz="1400" dirty="0"/>
              <a:t> </a:t>
            </a:r>
            <a:r>
              <a:rPr lang="id-ID" sz="1400" dirty="0" err="1"/>
              <a:t>Operations</a:t>
            </a:r>
            <a:r>
              <a:rPr lang="id-ID" sz="1400" dirty="0"/>
              <a:t> </a:t>
            </a:r>
          </a:p>
          <a:p>
            <a:endParaRPr lang="id-ID" sz="1400" dirty="0"/>
          </a:p>
          <a:p>
            <a:r>
              <a:rPr lang="id-ID" sz="1400" dirty="0" err="1"/>
              <a:t>Participans</a:t>
            </a:r>
            <a:r>
              <a:rPr lang="id-ID" sz="1400" dirty="0"/>
              <a:t> </a:t>
            </a:r>
          </a:p>
          <a:p>
            <a:r>
              <a:rPr lang="id-ID" sz="1400" dirty="0" err="1"/>
              <a:t>Processors</a:t>
            </a:r>
            <a:endParaRPr lang="id-ID" sz="1400" dirty="0"/>
          </a:p>
          <a:p>
            <a:r>
              <a:rPr lang="id-ID" sz="1400" dirty="0" err="1"/>
              <a:t>Servers</a:t>
            </a:r>
            <a:endParaRPr lang="id-ID" sz="1400" dirty="0"/>
          </a:p>
          <a:p>
            <a:r>
              <a:rPr lang="id-ID" sz="1400" dirty="0" err="1"/>
              <a:t>Facilitators</a:t>
            </a:r>
            <a:endParaRPr lang="id-ID" sz="1400" dirty="0"/>
          </a:p>
          <a:p>
            <a:r>
              <a:rPr lang="id-ID" sz="1400" dirty="0" err="1"/>
              <a:t>Components</a:t>
            </a:r>
            <a:r>
              <a:rPr lang="id-ID" sz="1400" dirty="0"/>
              <a:t>, </a:t>
            </a:r>
          </a:p>
          <a:p>
            <a:endParaRPr lang="id-ID" sz="1400" dirty="0"/>
          </a:p>
          <a:p>
            <a:r>
              <a:rPr lang="id-ID" sz="1400" dirty="0" err="1"/>
              <a:t>Supervisors</a:t>
            </a:r>
            <a:endParaRPr lang="id-ID" sz="1400" dirty="0"/>
          </a:p>
          <a:p>
            <a:r>
              <a:rPr lang="id-ID" sz="1400" dirty="0" err="1"/>
              <a:t>Operators</a:t>
            </a:r>
            <a:endParaRPr lang="id-ID" sz="1400" dirty="0"/>
          </a:p>
          <a:p>
            <a:r>
              <a:rPr lang="id-ID" sz="1400" dirty="0" err="1"/>
              <a:t>Machines</a:t>
            </a:r>
            <a:endParaRPr lang="id-ID" sz="1400" dirty="0"/>
          </a:p>
          <a:p>
            <a:r>
              <a:rPr lang="id-ID" sz="1400" dirty="0" err="1"/>
              <a:t>Equipments</a:t>
            </a:r>
            <a:endParaRPr lang="id-ID" sz="1400" dirty="0"/>
          </a:p>
          <a:p>
            <a:endParaRPr lang="id-ID" sz="1400" dirty="0"/>
          </a:p>
          <a:p>
            <a:r>
              <a:rPr lang="id-ID" sz="1400" dirty="0" err="1"/>
              <a:t>Relations</a:t>
            </a:r>
            <a:r>
              <a:rPr lang="id-ID" sz="1400" dirty="0"/>
              <a:t>,</a:t>
            </a:r>
          </a:p>
          <a:p>
            <a:r>
              <a:rPr lang="id-ID" sz="1400" dirty="0" err="1"/>
              <a:t>Interactions</a:t>
            </a:r>
            <a:endParaRPr lang="id-ID" sz="1400" dirty="0"/>
          </a:p>
        </p:txBody>
      </p:sp>
      <p:sp>
        <p:nvSpPr>
          <p:cNvPr id="8" name="Kotak Teks 7">
            <a:extLst>
              <a:ext uri="{FF2B5EF4-FFF2-40B4-BE49-F238E27FC236}">
                <a16:creationId xmlns:a16="http://schemas.microsoft.com/office/drawing/2014/main" id="{4903DE29-F4B5-7965-C4FB-910665D205AC}"/>
              </a:ext>
            </a:extLst>
          </p:cNvPr>
          <p:cNvSpPr txBox="1"/>
          <p:nvPr/>
        </p:nvSpPr>
        <p:spPr>
          <a:xfrm>
            <a:off x="4648200" y="2059900"/>
            <a:ext cx="1600200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400" dirty="0" err="1"/>
              <a:t>Output</a:t>
            </a:r>
            <a:r>
              <a:rPr lang="id-ID" sz="1400" dirty="0"/>
              <a:t> </a:t>
            </a:r>
          </a:p>
          <a:p>
            <a:endParaRPr lang="id-ID" sz="1400" dirty="0"/>
          </a:p>
          <a:p>
            <a:r>
              <a:rPr lang="id-ID" sz="1400" dirty="0" err="1"/>
              <a:t>Product</a:t>
            </a:r>
            <a:r>
              <a:rPr lang="id-ID" sz="1400" dirty="0"/>
              <a:t> </a:t>
            </a:r>
          </a:p>
          <a:p>
            <a:endParaRPr lang="id-ID" sz="1400" dirty="0"/>
          </a:p>
          <a:p>
            <a:r>
              <a:rPr lang="id-ID" sz="1400" dirty="0" err="1"/>
              <a:t>Informations</a:t>
            </a:r>
            <a:r>
              <a:rPr lang="id-ID" sz="1400" dirty="0"/>
              <a:t> </a:t>
            </a:r>
          </a:p>
          <a:p>
            <a:r>
              <a:rPr lang="id-ID" sz="1400" dirty="0" err="1"/>
              <a:t>Recommendation</a:t>
            </a:r>
            <a:endParaRPr lang="id-ID" sz="1400" dirty="0"/>
          </a:p>
          <a:p>
            <a:r>
              <a:rPr lang="id-ID" sz="1400" dirty="0" err="1"/>
              <a:t>Decision</a:t>
            </a:r>
            <a:endParaRPr lang="id-ID" sz="1400" dirty="0"/>
          </a:p>
          <a:p>
            <a:endParaRPr lang="id-ID" sz="1400" dirty="0"/>
          </a:p>
          <a:p>
            <a:r>
              <a:rPr lang="id-ID" sz="1400" dirty="0" err="1"/>
              <a:t>Value</a:t>
            </a:r>
            <a:r>
              <a:rPr lang="id-ID" sz="1400" dirty="0"/>
              <a:t> </a:t>
            </a:r>
            <a:r>
              <a:rPr lang="id-ID" sz="1400" dirty="0" err="1"/>
              <a:t>Added</a:t>
            </a:r>
            <a:endParaRPr lang="id-ID" sz="1400" dirty="0"/>
          </a:p>
          <a:p>
            <a:r>
              <a:rPr lang="id-ID" sz="1400" dirty="0" err="1"/>
              <a:t>Waste</a:t>
            </a:r>
            <a:endParaRPr lang="id-ID" sz="1400" dirty="0"/>
          </a:p>
          <a:p>
            <a:r>
              <a:rPr lang="id-ID" sz="1400" dirty="0" err="1"/>
              <a:t>Scrapped</a:t>
            </a:r>
            <a:endParaRPr lang="id-ID" sz="1400" dirty="0"/>
          </a:p>
          <a:p>
            <a:endParaRPr lang="id-ID" sz="1400" dirty="0"/>
          </a:p>
          <a:p>
            <a:endParaRPr lang="en-ID" sz="1400" dirty="0"/>
          </a:p>
        </p:txBody>
      </p:sp>
      <p:sp>
        <p:nvSpPr>
          <p:cNvPr id="9" name="Kotak Teks 8">
            <a:extLst>
              <a:ext uri="{FF2B5EF4-FFF2-40B4-BE49-F238E27FC236}">
                <a16:creationId xmlns:a16="http://schemas.microsoft.com/office/drawing/2014/main" id="{1263164C-2685-41DD-2FBB-00377D442199}"/>
              </a:ext>
            </a:extLst>
          </p:cNvPr>
          <p:cNvSpPr txBox="1"/>
          <p:nvPr/>
        </p:nvSpPr>
        <p:spPr>
          <a:xfrm>
            <a:off x="6629400" y="2070318"/>
            <a:ext cx="160020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1400" dirty="0" err="1"/>
              <a:t>Results</a:t>
            </a:r>
            <a:r>
              <a:rPr lang="id-ID" sz="1400" dirty="0"/>
              <a:t>, </a:t>
            </a:r>
            <a:r>
              <a:rPr lang="id-ID" sz="1400" dirty="0" err="1"/>
              <a:t>Impacts</a:t>
            </a:r>
            <a:r>
              <a:rPr lang="id-ID" sz="1400" dirty="0"/>
              <a:t> </a:t>
            </a:r>
          </a:p>
          <a:p>
            <a:endParaRPr lang="id-ID" sz="1400" dirty="0"/>
          </a:p>
          <a:p>
            <a:r>
              <a:rPr lang="id-ID" sz="1400" dirty="0" err="1"/>
              <a:t>Short</a:t>
            </a:r>
            <a:r>
              <a:rPr lang="id-ID" sz="1400" dirty="0"/>
              <a:t>-term </a:t>
            </a:r>
          </a:p>
          <a:p>
            <a:r>
              <a:rPr lang="id-ID" sz="1400" dirty="0" err="1"/>
              <a:t>Mid</a:t>
            </a:r>
            <a:r>
              <a:rPr lang="id-ID" sz="1400" dirty="0"/>
              <a:t>-term </a:t>
            </a:r>
          </a:p>
          <a:p>
            <a:r>
              <a:rPr lang="id-ID" sz="1400" dirty="0"/>
              <a:t>Long-term </a:t>
            </a:r>
          </a:p>
          <a:p>
            <a:endParaRPr lang="id-ID" sz="1400" dirty="0"/>
          </a:p>
          <a:p>
            <a:endParaRPr lang="id-ID" sz="1400" dirty="0"/>
          </a:p>
          <a:p>
            <a:endParaRPr lang="en-ID" sz="1400" dirty="0"/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id="{8DAD6394-EF2B-D251-CB14-C09C05E92488}"/>
              </a:ext>
            </a:extLst>
          </p:cNvPr>
          <p:cNvSpPr txBox="1"/>
          <p:nvPr/>
        </p:nvSpPr>
        <p:spPr>
          <a:xfrm>
            <a:off x="852237" y="156991"/>
            <a:ext cx="36540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200" b="1" dirty="0"/>
              <a:t>LOGIC MODEL 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178932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ogic Model as Sequence Interaction&#10;7&#10;InputInput ProcessProcess OutputOutput OutcomesOutcomes&#10;SS&#10;ii&#10;tt&#10;uu&#10;aa&#10;tt&#10;ii&#10;oo&#10;nn&#10;PP&#10;rr&#10;ii&#10;oo&#10;rr&#10;ii&#10;tt&#10;ii&#10;ee&#10;ss&#10;AssumptionsAssumptions External FactorsExternal Factors&#10;Resource&#10;Resource&#10;Resource&#10;Activity&#10;Activity&#10;Activity&#10;Activity&#10;Product&#10;ST&#10;ST&#10;ST&#10;MT&#10;MT&#10;LT&#10;Product&#10; ">
            <a:extLst>
              <a:ext uri="{FF2B5EF4-FFF2-40B4-BE49-F238E27FC236}">
                <a16:creationId xmlns:a16="http://schemas.microsoft.com/office/drawing/2014/main" id="{C9052DB5-EF79-570F-7FB3-DA53C971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9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id="{FB9FEDF8-49E5-18A5-5CED-D41BFFCF55CD}"/>
              </a:ext>
            </a:extLst>
          </p:cNvPr>
          <p:cNvSpPr txBox="1"/>
          <p:nvPr/>
        </p:nvSpPr>
        <p:spPr>
          <a:xfrm>
            <a:off x="2590800" y="1981200"/>
            <a:ext cx="34797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4800" b="1" dirty="0"/>
              <a:t>Kasus </a:t>
            </a:r>
          </a:p>
          <a:p>
            <a:pPr algn="ctr"/>
            <a:r>
              <a:rPr lang="id-ID" sz="4800" b="1" dirty="0"/>
              <a:t>Lubang Ozon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3733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gic Model Lubang Ozon&#10;9&#10;InputInput ProcessProcess OutputOutput OutcomesOutcomes&#10;SS&#10;ii&#10;tt&#10;uu&#10;aa&#10;tt&#10;ii&#10;oo&#10;nn&#10;PP&#10;rr&#10;ii&#10;oo&#10;rr&#10;ii&#10;tt&#10;ii&#10;ee&#10;ss&#10;AssumptionsAssumptions External FactorsExternal Factors&#10;Siklus hidup&#10;kimiawi&#10;Penggunaan&#10;CFC&#10;CFC lepas&#10;di atmosfer&#10;Penumpukan&#10;Chlorine&#10;Penguraian&#10;ozon&#10;Penipisan&#10;Ozon&#10;Lapisan&#10;ozon&#10;Suhu&#10;udara&#10;Radiasi&#10;UV&#10;Perubahan&#10;Iklim&#10;Gunung es&#10;mencair&#10;Global Warming&#10;Sinar UV&#10;ke bumi&#10;Kanker&#10;kulit&#10;Produksi&#10;CFC&#10;Sinar&#10;Matahari&#10; ">
            <a:extLst>
              <a:ext uri="{FF2B5EF4-FFF2-40B4-BE49-F238E27FC236}">
                <a16:creationId xmlns:a16="http://schemas.microsoft.com/office/drawing/2014/main" id="{4BE7F58E-46E2-26F0-A1FD-365F9114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74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325</Words>
  <Application>Microsoft Office PowerPoint</Application>
  <PresentationFormat>Tampilan Layar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12</vt:i4>
      </vt:variant>
    </vt:vector>
  </HeadingPairs>
  <TitlesOfParts>
    <vt:vector size="20" baseType="lpstr">
      <vt:lpstr>Aharoni</vt:lpstr>
      <vt:lpstr>Andalus</vt:lpstr>
      <vt:lpstr>Arial</vt:lpstr>
      <vt:lpstr>Calibri</vt:lpstr>
      <vt:lpstr>Constantia</vt:lpstr>
      <vt:lpstr>Courier New</vt:lpstr>
      <vt:lpstr>Wingdings</vt:lpstr>
      <vt:lpstr>Office Theme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Pemoelan Sistem</dc:title>
  <dc:creator>user</dc:creator>
  <cp:lastModifiedBy>sepri sakatsila</cp:lastModifiedBy>
  <cp:revision>43</cp:revision>
  <dcterms:created xsi:type="dcterms:W3CDTF">2022-05-07T03:00:57Z</dcterms:created>
  <dcterms:modified xsi:type="dcterms:W3CDTF">2025-09-01T06:09:00Z</dcterms:modified>
</cp:coreProperties>
</file>